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  <p:sldMasterId id="2147483912" r:id="rId2"/>
    <p:sldMasterId id="2147483984" r:id="rId3"/>
  </p:sldMasterIdLst>
  <p:notesMasterIdLst>
    <p:notesMasterId r:id="rId29"/>
  </p:notesMasterIdLst>
  <p:handoutMasterIdLst>
    <p:handoutMasterId r:id="rId30"/>
  </p:handoutMasterIdLst>
  <p:sldIdLst>
    <p:sldId id="363" r:id="rId4"/>
    <p:sldId id="269" r:id="rId5"/>
    <p:sldId id="296" r:id="rId6"/>
    <p:sldId id="374" r:id="rId7"/>
    <p:sldId id="375" r:id="rId8"/>
    <p:sldId id="278" r:id="rId9"/>
    <p:sldId id="362" r:id="rId10"/>
    <p:sldId id="332" r:id="rId11"/>
    <p:sldId id="334" r:id="rId12"/>
    <p:sldId id="347" r:id="rId13"/>
    <p:sldId id="365" r:id="rId14"/>
    <p:sldId id="297" r:id="rId15"/>
    <p:sldId id="364" r:id="rId16"/>
    <p:sldId id="367" r:id="rId17"/>
    <p:sldId id="352" r:id="rId18"/>
    <p:sldId id="282" r:id="rId19"/>
    <p:sldId id="338" r:id="rId20"/>
    <p:sldId id="370" r:id="rId21"/>
    <p:sldId id="341" r:id="rId22"/>
    <p:sldId id="358" r:id="rId23"/>
    <p:sldId id="291" r:id="rId24"/>
    <p:sldId id="369" r:id="rId25"/>
    <p:sldId id="372" r:id="rId26"/>
    <p:sldId id="373" r:id="rId27"/>
    <p:sldId id="268" r:id="rId28"/>
  </p:sldIdLst>
  <p:sldSz cx="9144000" cy="6858000" type="screen4x3"/>
  <p:notesSz cx="6797675" cy="992663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DFF"/>
    <a:srgbClr val="0000FF"/>
    <a:srgbClr val="0066FF"/>
    <a:srgbClr val="0000CC"/>
    <a:srgbClr val="E1FFFF"/>
    <a:srgbClr val="60140C"/>
    <a:srgbClr val="FDCD77"/>
    <a:srgbClr val="F98817"/>
    <a:srgbClr val="FF6600"/>
    <a:srgbClr val="F7C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2" autoAdjust="0"/>
    <p:restoredTop sz="82293" autoAdjust="0"/>
  </p:normalViewPr>
  <p:slideViewPr>
    <p:cSldViewPr>
      <p:cViewPr varScale="1">
        <p:scale>
          <a:sx n="72" d="100"/>
          <a:sy n="72" d="100"/>
        </p:scale>
        <p:origin x="192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84C14-B563-4A05-9CA2-D668A781CE6B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73253B1-CA6E-4BD0-A00D-05BA874340C8}">
      <dgm:prSet phldrT="[Текст]"/>
      <dgm:spPr/>
      <dgm:t>
        <a:bodyPr/>
        <a:lstStyle/>
        <a:p>
          <a:r>
            <a:rPr lang="ru-RU" b="1" dirty="0" smtClean="0">
              <a:cs typeface="Browallia New" panose="020B0604020202020204" pitchFamily="34" charset="-34"/>
            </a:rPr>
            <a:t>Производственная практика проходит на рабочих местах с оплатой труда</a:t>
          </a:r>
          <a:endParaRPr lang="ru-RU" dirty="0"/>
        </a:p>
      </dgm:t>
    </dgm:pt>
    <dgm:pt modelId="{CA594A30-5D54-4001-A685-81EB977F8C87}" type="parTrans" cxnId="{3A2C062B-AF6D-415B-AAB0-759302F1690B}">
      <dgm:prSet/>
      <dgm:spPr/>
      <dgm:t>
        <a:bodyPr/>
        <a:lstStyle/>
        <a:p>
          <a:endParaRPr lang="ru-RU"/>
        </a:p>
      </dgm:t>
    </dgm:pt>
    <dgm:pt modelId="{D5D145C4-DF8C-49B5-8EB6-52BE3E9EF650}" type="sibTrans" cxnId="{3A2C062B-AF6D-415B-AAB0-759302F1690B}">
      <dgm:prSet/>
      <dgm:spPr/>
      <dgm:t>
        <a:bodyPr/>
        <a:lstStyle/>
        <a:p>
          <a:endParaRPr lang="ru-RU"/>
        </a:p>
      </dgm:t>
    </dgm:pt>
    <dgm:pt modelId="{48B3E4B0-A0C9-4201-9CD3-634F39D662A7}">
      <dgm:prSet phldrT="[Текст]"/>
      <dgm:spPr/>
      <dgm:t>
        <a:bodyPr/>
        <a:lstStyle/>
        <a:p>
          <a:r>
            <a:rPr lang="ru-RU" b="1" smtClean="0">
              <a:cs typeface="Browallia New" panose="020B0604020202020204" pitchFamily="34" charset="-34"/>
            </a:rPr>
            <a:t>Именная стипендия А.А. Козицына</a:t>
          </a:r>
          <a:endParaRPr lang="ru-RU" dirty="0"/>
        </a:p>
      </dgm:t>
    </dgm:pt>
    <dgm:pt modelId="{DEBA6E99-1248-4F73-A709-958B50A0BFD3}" type="parTrans" cxnId="{F9DB2B4A-F7BB-4527-9C67-3BD9B72AF12B}">
      <dgm:prSet/>
      <dgm:spPr/>
      <dgm:t>
        <a:bodyPr/>
        <a:lstStyle/>
        <a:p>
          <a:endParaRPr lang="ru-RU"/>
        </a:p>
      </dgm:t>
    </dgm:pt>
    <dgm:pt modelId="{C9F5F37E-2C5F-49F2-9227-95065B2DE43D}" type="sibTrans" cxnId="{F9DB2B4A-F7BB-4527-9C67-3BD9B72AF12B}">
      <dgm:prSet/>
      <dgm:spPr/>
      <dgm:t>
        <a:bodyPr/>
        <a:lstStyle/>
        <a:p>
          <a:endParaRPr lang="ru-RU"/>
        </a:p>
      </dgm:t>
    </dgm:pt>
    <dgm:pt modelId="{7FC99D49-9138-4FC1-9AC3-C73A98523781}">
      <dgm:prSet phldrT="[Текст]"/>
      <dgm:spPr/>
      <dgm:t>
        <a:bodyPr/>
        <a:lstStyle/>
        <a:p>
          <a:r>
            <a:rPr lang="ru-RU" b="1" smtClean="0">
              <a:cs typeface="Browallia New" panose="020B0604020202020204" pitchFamily="34" charset="-34"/>
            </a:rPr>
            <a:t>Целевое обучение по востребованным специальностям</a:t>
          </a:r>
          <a:endParaRPr lang="ru-RU" dirty="0"/>
        </a:p>
      </dgm:t>
    </dgm:pt>
    <dgm:pt modelId="{9796096C-6D3C-4EB8-ABF7-E772DAB24F96}" type="parTrans" cxnId="{270E80C1-3504-4DF1-A4C3-01C9CC4C2FC5}">
      <dgm:prSet/>
      <dgm:spPr/>
      <dgm:t>
        <a:bodyPr/>
        <a:lstStyle/>
        <a:p>
          <a:endParaRPr lang="ru-RU"/>
        </a:p>
      </dgm:t>
    </dgm:pt>
    <dgm:pt modelId="{EC1A347A-EDDE-40A5-B704-6D0AA90642F9}" type="sibTrans" cxnId="{270E80C1-3504-4DF1-A4C3-01C9CC4C2FC5}">
      <dgm:prSet/>
      <dgm:spPr/>
      <dgm:t>
        <a:bodyPr/>
        <a:lstStyle/>
        <a:p>
          <a:endParaRPr lang="ru-RU"/>
        </a:p>
      </dgm:t>
    </dgm:pt>
    <dgm:pt modelId="{5C0B5665-C728-4E9A-A499-84E734CF5DBB}">
      <dgm:prSet/>
      <dgm:spPr/>
      <dgm:t>
        <a:bodyPr/>
        <a:lstStyle/>
        <a:p>
          <a:r>
            <a:rPr lang="ru-RU" b="1" smtClean="0">
              <a:cs typeface="Browallia New" panose="020B0604020202020204" pitchFamily="34" charset="-34"/>
            </a:rPr>
            <a:t>Дополнительная стипендия отличникам учёбы от предприятий </a:t>
          </a:r>
          <a:endParaRPr lang="ru-RU" dirty="0"/>
        </a:p>
      </dgm:t>
    </dgm:pt>
    <dgm:pt modelId="{8CD2D23C-AF42-440B-ACE5-C83F451936D8}" type="parTrans" cxnId="{053032EC-A6E6-434A-ACEA-7297873110E3}">
      <dgm:prSet/>
      <dgm:spPr/>
      <dgm:t>
        <a:bodyPr/>
        <a:lstStyle/>
        <a:p>
          <a:endParaRPr lang="ru-RU"/>
        </a:p>
      </dgm:t>
    </dgm:pt>
    <dgm:pt modelId="{14093950-2AF3-40E1-9E21-B6D0FD2DB03B}" type="sibTrans" cxnId="{053032EC-A6E6-434A-ACEA-7297873110E3}">
      <dgm:prSet/>
      <dgm:spPr/>
      <dgm:t>
        <a:bodyPr/>
        <a:lstStyle/>
        <a:p>
          <a:endParaRPr lang="ru-RU"/>
        </a:p>
      </dgm:t>
    </dgm:pt>
    <dgm:pt modelId="{3C81BED0-DBF7-4FCA-BE2E-B49B313934A0}">
      <dgm:prSet/>
      <dgm:spPr/>
      <dgm:t>
        <a:bodyPr/>
        <a:lstStyle/>
        <a:p>
          <a:r>
            <a:rPr lang="ru-RU" b="1" smtClean="0">
              <a:cs typeface="Browallia New" panose="020B0604020202020204" pitchFamily="34" charset="-34"/>
            </a:rPr>
            <a:t>Трудоустройство, стажировка на предприятиях </a:t>
          </a:r>
          <a:endParaRPr lang="ru-RU" b="1" dirty="0">
            <a:cs typeface="Browallia New" panose="020B0604020202020204" pitchFamily="34" charset="-34"/>
          </a:endParaRPr>
        </a:p>
      </dgm:t>
    </dgm:pt>
    <dgm:pt modelId="{C653D265-D237-4F13-9543-F81D1D1D7783}" type="parTrans" cxnId="{0CEEF679-C036-4CFC-BBE9-72E169331FA9}">
      <dgm:prSet/>
      <dgm:spPr/>
      <dgm:t>
        <a:bodyPr/>
        <a:lstStyle/>
        <a:p>
          <a:endParaRPr lang="ru-RU"/>
        </a:p>
      </dgm:t>
    </dgm:pt>
    <dgm:pt modelId="{F29734D7-4EEC-4845-BDA2-386A0D5497DB}" type="sibTrans" cxnId="{0CEEF679-C036-4CFC-BBE9-72E169331FA9}">
      <dgm:prSet/>
      <dgm:spPr/>
      <dgm:t>
        <a:bodyPr/>
        <a:lstStyle/>
        <a:p>
          <a:endParaRPr lang="ru-RU"/>
        </a:p>
      </dgm:t>
    </dgm:pt>
    <dgm:pt modelId="{AD5D2E9D-B2E7-403E-B300-971DEEE7B480}">
      <dgm:prSet/>
      <dgm:spPr/>
      <dgm:t>
        <a:bodyPr/>
        <a:lstStyle/>
        <a:p>
          <a:r>
            <a:rPr lang="ru-RU" b="1" smtClean="0"/>
            <a:t>Гарантированный, расширенный социальный пакет при трудоустройстве</a:t>
          </a:r>
          <a:endParaRPr lang="ru-RU" b="1" dirty="0"/>
        </a:p>
      </dgm:t>
    </dgm:pt>
    <dgm:pt modelId="{AF3E728A-DE53-41CB-A45B-0A65F7A23C81}" type="parTrans" cxnId="{09D1746F-9C49-48BB-89A6-C04C1F1B468A}">
      <dgm:prSet/>
      <dgm:spPr/>
      <dgm:t>
        <a:bodyPr/>
        <a:lstStyle/>
        <a:p>
          <a:endParaRPr lang="ru-RU"/>
        </a:p>
      </dgm:t>
    </dgm:pt>
    <dgm:pt modelId="{BBB34973-3AE4-4B3C-8D4B-38679516D384}" type="sibTrans" cxnId="{09D1746F-9C49-48BB-89A6-C04C1F1B468A}">
      <dgm:prSet/>
      <dgm:spPr/>
      <dgm:t>
        <a:bodyPr/>
        <a:lstStyle/>
        <a:p>
          <a:endParaRPr lang="ru-RU"/>
        </a:p>
      </dgm:t>
    </dgm:pt>
    <dgm:pt modelId="{62EE6F12-D0AD-4C22-A246-4E7E0DD1C5A9}" type="pres">
      <dgm:prSet presAssocID="{71D84C14-B563-4A05-9CA2-D668A781CE6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80D55EF7-D245-4ABA-8740-1C69339D4FF3}" type="pres">
      <dgm:prSet presAssocID="{71D84C14-B563-4A05-9CA2-D668A781CE6B}" presName="Name1" presStyleCnt="0"/>
      <dgm:spPr/>
    </dgm:pt>
    <dgm:pt modelId="{FBC6C552-3556-471E-93DF-4558CC608BC6}" type="pres">
      <dgm:prSet presAssocID="{71D84C14-B563-4A05-9CA2-D668A781CE6B}" presName="cycle" presStyleCnt="0"/>
      <dgm:spPr/>
    </dgm:pt>
    <dgm:pt modelId="{1500DF1A-FF37-42F8-8387-1E68A8621F6B}" type="pres">
      <dgm:prSet presAssocID="{71D84C14-B563-4A05-9CA2-D668A781CE6B}" presName="srcNode" presStyleLbl="node1" presStyleIdx="0" presStyleCnt="6"/>
      <dgm:spPr/>
    </dgm:pt>
    <dgm:pt modelId="{6009DD35-8E1B-49B1-A6B2-3E0982C89412}" type="pres">
      <dgm:prSet presAssocID="{71D84C14-B563-4A05-9CA2-D668A781CE6B}" presName="conn" presStyleLbl="parChTrans1D2" presStyleIdx="0" presStyleCnt="1"/>
      <dgm:spPr/>
      <dgm:t>
        <a:bodyPr/>
        <a:lstStyle/>
        <a:p>
          <a:endParaRPr lang="ru-RU"/>
        </a:p>
      </dgm:t>
    </dgm:pt>
    <dgm:pt modelId="{3004F527-C03A-4C50-8572-D19318E03E2A}" type="pres">
      <dgm:prSet presAssocID="{71D84C14-B563-4A05-9CA2-D668A781CE6B}" presName="extraNode" presStyleLbl="node1" presStyleIdx="0" presStyleCnt="6"/>
      <dgm:spPr/>
    </dgm:pt>
    <dgm:pt modelId="{64CA1D92-C80B-4F01-A333-C181413E241D}" type="pres">
      <dgm:prSet presAssocID="{71D84C14-B563-4A05-9CA2-D668A781CE6B}" presName="dstNode" presStyleLbl="node1" presStyleIdx="0" presStyleCnt="6"/>
      <dgm:spPr/>
    </dgm:pt>
    <dgm:pt modelId="{9BE9E2EA-AAB3-432B-999D-443B524BB71A}" type="pres">
      <dgm:prSet presAssocID="{373253B1-CA6E-4BD0-A00D-05BA874340C8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5A4CD9-67D2-4860-801F-12434D16DBB2}" type="pres">
      <dgm:prSet presAssocID="{373253B1-CA6E-4BD0-A00D-05BA874340C8}" presName="accent_1" presStyleCnt="0"/>
      <dgm:spPr/>
    </dgm:pt>
    <dgm:pt modelId="{42AD0A5F-B77B-48C4-AC58-A39EFA67AF9A}" type="pres">
      <dgm:prSet presAssocID="{373253B1-CA6E-4BD0-A00D-05BA874340C8}" presName="accentRepeatNode" presStyleLbl="solidFgAcc1" presStyleIdx="0" presStyleCnt="6" custScaleX="70638" custScaleY="70638"/>
      <dgm:spPr/>
    </dgm:pt>
    <dgm:pt modelId="{19812E6C-1ABC-4BA9-A5F7-881841679DC2}" type="pres">
      <dgm:prSet presAssocID="{48B3E4B0-A0C9-4201-9CD3-634F39D662A7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A27441-1BAE-4744-9682-C89BF3D13B96}" type="pres">
      <dgm:prSet presAssocID="{48B3E4B0-A0C9-4201-9CD3-634F39D662A7}" presName="accent_2" presStyleCnt="0"/>
      <dgm:spPr/>
    </dgm:pt>
    <dgm:pt modelId="{141EB9BD-C3AC-4643-A417-E340B4C9B308}" type="pres">
      <dgm:prSet presAssocID="{48B3E4B0-A0C9-4201-9CD3-634F39D662A7}" presName="accentRepeatNode" presStyleLbl="solidFgAcc1" presStyleIdx="1" presStyleCnt="6" custScaleX="70638" custScaleY="70638"/>
      <dgm:spPr/>
    </dgm:pt>
    <dgm:pt modelId="{95E836B3-6247-40A2-BB01-DFA88E44E2AC}" type="pres">
      <dgm:prSet presAssocID="{7FC99D49-9138-4FC1-9AC3-C73A98523781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BC82F9-14B8-49AC-BD67-3416E4CFA6B5}" type="pres">
      <dgm:prSet presAssocID="{7FC99D49-9138-4FC1-9AC3-C73A98523781}" presName="accent_3" presStyleCnt="0"/>
      <dgm:spPr/>
    </dgm:pt>
    <dgm:pt modelId="{90EA2F14-0D34-47CF-BD05-B0EDE166D816}" type="pres">
      <dgm:prSet presAssocID="{7FC99D49-9138-4FC1-9AC3-C73A98523781}" presName="accentRepeatNode" presStyleLbl="solidFgAcc1" presStyleIdx="2" presStyleCnt="6" custScaleX="70638" custScaleY="70638"/>
      <dgm:spPr/>
    </dgm:pt>
    <dgm:pt modelId="{D32A4109-6264-4DF0-A0B9-628E70E21139}" type="pres">
      <dgm:prSet presAssocID="{AD5D2E9D-B2E7-403E-B300-971DEEE7B480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B3530F8-551D-4754-93D5-67B7EAB9D12D}" type="pres">
      <dgm:prSet presAssocID="{AD5D2E9D-B2E7-403E-B300-971DEEE7B480}" presName="accent_4" presStyleCnt="0"/>
      <dgm:spPr/>
    </dgm:pt>
    <dgm:pt modelId="{59830B5E-3F07-435C-9AAC-6400ACE29939}" type="pres">
      <dgm:prSet presAssocID="{AD5D2E9D-B2E7-403E-B300-971DEEE7B480}" presName="accentRepeatNode" presStyleLbl="solidFgAcc1" presStyleIdx="3" presStyleCnt="6" custScaleX="70638" custScaleY="70638"/>
      <dgm:spPr/>
    </dgm:pt>
    <dgm:pt modelId="{CEF19F92-5BBB-4790-888A-F99488D3C94E}" type="pres">
      <dgm:prSet presAssocID="{3C81BED0-DBF7-4FCA-BE2E-B49B313934A0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0E964C-12F7-4E2C-B601-498EA113C01C}" type="pres">
      <dgm:prSet presAssocID="{3C81BED0-DBF7-4FCA-BE2E-B49B313934A0}" presName="accent_5" presStyleCnt="0"/>
      <dgm:spPr/>
    </dgm:pt>
    <dgm:pt modelId="{739A5699-E7E8-449A-B8E5-F921A05F0BAF}" type="pres">
      <dgm:prSet presAssocID="{3C81BED0-DBF7-4FCA-BE2E-B49B313934A0}" presName="accentRepeatNode" presStyleLbl="solidFgAcc1" presStyleIdx="4" presStyleCnt="6" custScaleX="70638" custScaleY="70638"/>
      <dgm:spPr/>
    </dgm:pt>
    <dgm:pt modelId="{FF0C64F2-645B-4409-BA9A-9DC9E77E1D98}" type="pres">
      <dgm:prSet presAssocID="{5C0B5665-C728-4E9A-A499-84E734CF5DB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BC002C-CD0A-45DD-8560-1FA568301B5C}" type="pres">
      <dgm:prSet presAssocID="{5C0B5665-C728-4E9A-A499-84E734CF5DBB}" presName="accent_6" presStyleCnt="0"/>
      <dgm:spPr/>
    </dgm:pt>
    <dgm:pt modelId="{0DE1B746-DE0A-444F-B7AA-22627003CAD7}" type="pres">
      <dgm:prSet presAssocID="{5C0B5665-C728-4E9A-A499-84E734CF5DBB}" presName="accentRepeatNode" presStyleLbl="solidFgAcc1" presStyleIdx="5" presStyleCnt="6" custScaleX="70638" custScaleY="70638"/>
      <dgm:spPr/>
    </dgm:pt>
  </dgm:ptLst>
  <dgm:cxnLst>
    <dgm:cxn modelId="{85811AC1-3E70-4B47-8845-E431E180B17E}" type="presOf" srcId="{5C0B5665-C728-4E9A-A499-84E734CF5DBB}" destId="{FF0C64F2-645B-4409-BA9A-9DC9E77E1D98}" srcOrd="0" destOrd="0" presId="urn:microsoft.com/office/officeart/2008/layout/VerticalCurvedList"/>
    <dgm:cxn modelId="{09D1746F-9C49-48BB-89A6-C04C1F1B468A}" srcId="{71D84C14-B563-4A05-9CA2-D668A781CE6B}" destId="{AD5D2E9D-B2E7-403E-B300-971DEEE7B480}" srcOrd="3" destOrd="0" parTransId="{AF3E728A-DE53-41CB-A45B-0A65F7A23C81}" sibTransId="{BBB34973-3AE4-4B3C-8D4B-38679516D384}"/>
    <dgm:cxn modelId="{C32F60C9-8BE0-497F-B04F-BA09EE336E70}" type="presOf" srcId="{71D84C14-B563-4A05-9CA2-D668A781CE6B}" destId="{62EE6F12-D0AD-4C22-A246-4E7E0DD1C5A9}" srcOrd="0" destOrd="0" presId="urn:microsoft.com/office/officeart/2008/layout/VerticalCurvedList"/>
    <dgm:cxn modelId="{0CEEF679-C036-4CFC-BBE9-72E169331FA9}" srcId="{71D84C14-B563-4A05-9CA2-D668A781CE6B}" destId="{3C81BED0-DBF7-4FCA-BE2E-B49B313934A0}" srcOrd="4" destOrd="0" parTransId="{C653D265-D237-4F13-9543-F81D1D1D7783}" sibTransId="{F29734D7-4EEC-4845-BDA2-386A0D5497DB}"/>
    <dgm:cxn modelId="{3A2C062B-AF6D-415B-AAB0-759302F1690B}" srcId="{71D84C14-B563-4A05-9CA2-D668A781CE6B}" destId="{373253B1-CA6E-4BD0-A00D-05BA874340C8}" srcOrd="0" destOrd="0" parTransId="{CA594A30-5D54-4001-A685-81EB977F8C87}" sibTransId="{D5D145C4-DF8C-49B5-8EB6-52BE3E9EF650}"/>
    <dgm:cxn modelId="{446872D7-B1A5-43CB-8783-8EDBCB21CE05}" type="presOf" srcId="{7FC99D49-9138-4FC1-9AC3-C73A98523781}" destId="{95E836B3-6247-40A2-BB01-DFA88E44E2AC}" srcOrd="0" destOrd="0" presId="urn:microsoft.com/office/officeart/2008/layout/VerticalCurvedList"/>
    <dgm:cxn modelId="{88AEDAD9-5677-47A1-AE62-E92359840282}" type="presOf" srcId="{D5D145C4-DF8C-49B5-8EB6-52BE3E9EF650}" destId="{6009DD35-8E1B-49B1-A6B2-3E0982C89412}" srcOrd="0" destOrd="0" presId="urn:microsoft.com/office/officeart/2008/layout/VerticalCurvedList"/>
    <dgm:cxn modelId="{053032EC-A6E6-434A-ACEA-7297873110E3}" srcId="{71D84C14-B563-4A05-9CA2-D668A781CE6B}" destId="{5C0B5665-C728-4E9A-A499-84E734CF5DBB}" srcOrd="5" destOrd="0" parTransId="{8CD2D23C-AF42-440B-ACE5-C83F451936D8}" sibTransId="{14093950-2AF3-40E1-9E21-B6D0FD2DB03B}"/>
    <dgm:cxn modelId="{D02110D9-5101-4B9B-BD97-79C05E3E540E}" type="presOf" srcId="{AD5D2E9D-B2E7-403E-B300-971DEEE7B480}" destId="{D32A4109-6264-4DF0-A0B9-628E70E21139}" srcOrd="0" destOrd="0" presId="urn:microsoft.com/office/officeart/2008/layout/VerticalCurvedList"/>
    <dgm:cxn modelId="{270E80C1-3504-4DF1-A4C3-01C9CC4C2FC5}" srcId="{71D84C14-B563-4A05-9CA2-D668A781CE6B}" destId="{7FC99D49-9138-4FC1-9AC3-C73A98523781}" srcOrd="2" destOrd="0" parTransId="{9796096C-6D3C-4EB8-ABF7-E772DAB24F96}" sibTransId="{EC1A347A-EDDE-40A5-B704-6D0AA90642F9}"/>
    <dgm:cxn modelId="{F9DB2B4A-F7BB-4527-9C67-3BD9B72AF12B}" srcId="{71D84C14-B563-4A05-9CA2-D668A781CE6B}" destId="{48B3E4B0-A0C9-4201-9CD3-634F39D662A7}" srcOrd="1" destOrd="0" parTransId="{DEBA6E99-1248-4F73-A709-958B50A0BFD3}" sibTransId="{C9F5F37E-2C5F-49F2-9227-95065B2DE43D}"/>
    <dgm:cxn modelId="{6737E72C-DAEA-4376-8982-8FF0FE0608FF}" type="presOf" srcId="{3C81BED0-DBF7-4FCA-BE2E-B49B313934A0}" destId="{CEF19F92-5BBB-4790-888A-F99488D3C94E}" srcOrd="0" destOrd="0" presId="urn:microsoft.com/office/officeart/2008/layout/VerticalCurvedList"/>
    <dgm:cxn modelId="{8F07820C-686F-4D43-85D1-5D50333E61FD}" type="presOf" srcId="{373253B1-CA6E-4BD0-A00D-05BA874340C8}" destId="{9BE9E2EA-AAB3-432B-999D-443B524BB71A}" srcOrd="0" destOrd="0" presId="urn:microsoft.com/office/officeart/2008/layout/VerticalCurvedList"/>
    <dgm:cxn modelId="{DECC0942-7935-4DE4-BE0C-A3482E10FFE3}" type="presOf" srcId="{48B3E4B0-A0C9-4201-9CD3-634F39D662A7}" destId="{19812E6C-1ABC-4BA9-A5F7-881841679DC2}" srcOrd="0" destOrd="0" presId="urn:microsoft.com/office/officeart/2008/layout/VerticalCurvedList"/>
    <dgm:cxn modelId="{E3CA29B7-49F0-4240-9DEF-D8801EE6EE7E}" type="presParOf" srcId="{62EE6F12-D0AD-4C22-A246-4E7E0DD1C5A9}" destId="{80D55EF7-D245-4ABA-8740-1C69339D4FF3}" srcOrd="0" destOrd="0" presId="urn:microsoft.com/office/officeart/2008/layout/VerticalCurvedList"/>
    <dgm:cxn modelId="{2B61F639-179F-4160-9106-7E4AB728A9C5}" type="presParOf" srcId="{80D55EF7-D245-4ABA-8740-1C69339D4FF3}" destId="{FBC6C552-3556-471E-93DF-4558CC608BC6}" srcOrd="0" destOrd="0" presId="urn:microsoft.com/office/officeart/2008/layout/VerticalCurvedList"/>
    <dgm:cxn modelId="{C9339BBA-AEB4-4958-B9D1-9747BB30F241}" type="presParOf" srcId="{FBC6C552-3556-471E-93DF-4558CC608BC6}" destId="{1500DF1A-FF37-42F8-8387-1E68A8621F6B}" srcOrd="0" destOrd="0" presId="urn:microsoft.com/office/officeart/2008/layout/VerticalCurvedList"/>
    <dgm:cxn modelId="{DDFF07AB-0321-41EB-8792-337CFC090932}" type="presParOf" srcId="{FBC6C552-3556-471E-93DF-4558CC608BC6}" destId="{6009DD35-8E1B-49B1-A6B2-3E0982C89412}" srcOrd="1" destOrd="0" presId="urn:microsoft.com/office/officeart/2008/layout/VerticalCurvedList"/>
    <dgm:cxn modelId="{B43DDF73-355B-4F04-A55D-4B930C52E732}" type="presParOf" srcId="{FBC6C552-3556-471E-93DF-4558CC608BC6}" destId="{3004F527-C03A-4C50-8572-D19318E03E2A}" srcOrd="2" destOrd="0" presId="urn:microsoft.com/office/officeart/2008/layout/VerticalCurvedList"/>
    <dgm:cxn modelId="{F257E285-7897-402B-814B-FB4D795C43CA}" type="presParOf" srcId="{FBC6C552-3556-471E-93DF-4558CC608BC6}" destId="{64CA1D92-C80B-4F01-A333-C181413E241D}" srcOrd="3" destOrd="0" presId="urn:microsoft.com/office/officeart/2008/layout/VerticalCurvedList"/>
    <dgm:cxn modelId="{E64B9934-8F5C-4A70-9BE0-1711B5A5C829}" type="presParOf" srcId="{80D55EF7-D245-4ABA-8740-1C69339D4FF3}" destId="{9BE9E2EA-AAB3-432B-999D-443B524BB71A}" srcOrd="1" destOrd="0" presId="urn:microsoft.com/office/officeart/2008/layout/VerticalCurvedList"/>
    <dgm:cxn modelId="{E9C0D859-9000-4E8E-85C4-FC36629596C3}" type="presParOf" srcId="{80D55EF7-D245-4ABA-8740-1C69339D4FF3}" destId="{035A4CD9-67D2-4860-801F-12434D16DBB2}" srcOrd="2" destOrd="0" presId="urn:microsoft.com/office/officeart/2008/layout/VerticalCurvedList"/>
    <dgm:cxn modelId="{2B26F6EC-8677-4B70-B767-DD646FA2641D}" type="presParOf" srcId="{035A4CD9-67D2-4860-801F-12434D16DBB2}" destId="{42AD0A5F-B77B-48C4-AC58-A39EFA67AF9A}" srcOrd="0" destOrd="0" presId="urn:microsoft.com/office/officeart/2008/layout/VerticalCurvedList"/>
    <dgm:cxn modelId="{72ECD697-7B5D-41AC-819E-C5A517DBC814}" type="presParOf" srcId="{80D55EF7-D245-4ABA-8740-1C69339D4FF3}" destId="{19812E6C-1ABC-4BA9-A5F7-881841679DC2}" srcOrd="3" destOrd="0" presId="urn:microsoft.com/office/officeart/2008/layout/VerticalCurvedList"/>
    <dgm:cxn modelId="{FF5EA527-5F49-472E-BF65-9B0DBA2CB1D7}" type="presParOf" srcId="{80D55EF7-D245-4ABA-8740-1C69339D4FF3}" destId="{CCA27441-1BAE-4744-9682-C89BF3D13B96}" srcOrd="4" destOrd="0" presId="urn:microsoft.com/office/officeart/2008/layout/VerticalCurvedList"/>
    <dgm:cxn modelId="{E3BFF098-D6CE-4178-9F84-69F55B996600}" type="presParOf" srcId="{CCA27441-1BAE-4744-9682-C89BF3D13B96}" destId="{141EB9BD-C3AC-4643-A417-E340B4C9B308}" srcOrd="0" destOrd="0" presId="urn:microsoft.com/office/officeart/2008/layout/VerticalCurvedList"/>
    <dgm:cxn modelId="{C65B5B95-AB7F-4793-95C1-9AB1466B4A48}" type="presParOf" srcId="{80D55EF7-D245-4ABA-8740-1C69339D4FF3}" destId="{95E836B3-6247-40A2-BB01-DFA88E44E2AC}" srcOrd="5" destOrd="0" presId="urn:microsoft.com/office/officeart/2008/layout/VerticalCurvedList"/>
    <dgm:cxn modelId="{4D9F8014-566F-43A8-A802-49BC461ED591}" type="presParOf" srcId="{80D55EF7-D245-4ABA-8740-1C69339D4FF3}" destId="{58BC82F9-14B8-49AC-BD67-3416E4CFA6B5}" srcOrd="6" destOrd="0" presId="urn:microsoft.com/office/officeart/2008/layout/VerticalCurvedList"/>
    <dgm:cxn modelId="{7AD6D0FF-C336-4EE0-AF3C-617F572282ED}" type="presParOf" srcId="{58BC82F9-14B8-49AC-BD67-3416E4CFA6B5}" destId="{90EA2F14-0D34-47CF-BD05-B0EDE166D816}" srcOrd="0" destOrd="0" presId="urn:microsoft.com/office/officeart/2008/layout/VerticalCurvedList"/>
    <dgm:cxn modelId="{A46C3631-E0D5-46E7-919B-393D2C02AD12}" type="presParOf" srcId="{80D55EF7-D245-4ABA-8740-1C69339D4FF3}" destId="{D32A4109-6264-4DF0-A0B9-628E70E21139}" srcOrd="7" destOrd="0" presId="urn:microsoft.com/office/officeart/2008/layout/VerticalCurvedList"/>
    <dgm:cxn modelId="{D642D76C-FD7D-4D0E-B2F2-339B35E8781A}" type="presParOf" srcId="{80D55EF7-D245-4ABA-8740-1C69339D4FF3}" destId="{2B3530F8-551D-4754-93D5-67B7EAB9D12D}" srcOrd="8" destOrd="0" presId="urn:microsoft.com/office/officeart/2008/layout/VerticalCurvedList"/>
    <dgm:cxn modelId="{61C69F90-7C6B-455F-9623-F061A5153F51}" type="presParOf" srcId="{2B3530F8-551D-4754-93D5-67B7EAB9D12D}" destId="{59830B5E-3F07-435C-9AAC-6400ACE29939}" srcOrd="0" destOrd="0" presId="urn:microsoft.com/office/officeart/2008/layout/VerticalCurvedList"/>
    <dgm:cxn modelId="{D5D2BE47-38EB-4AC6-ABE2-B2EA4F2E402D}" type="presParOf" srcId="{80D55EF7-D245-4ABA-8740-1C69339D4FF3}" destId="{CEF19F92-5BBB-4790-888A-F99488D3C94E}" srcOrd="9" destOrd="0" presId="urn:microsoft.com/office/officeart/2008/layout/VerticalCurvedList"/>
    <dgm:cxn modelId="{9DDE6C27-C58C-4395-B5FD-BDF216F91CC5}" type="presParOf" srcId="{80D55EF7-D245-4ABA-8740-1C69339D4FF3}" destId="{480E964C-12F7-4E2C-B601-498EA113C01C}" srcOrd="10" destOrd="0" presId="urn:microsoft.com/office/officeart/2008/layout/VerticalCurvedList"/>
    <dgm:cxn modelId="{3805CBF3-2349-4FDB-A2E7-9EDEF732C21C}" type="presParOf" srcId="{480E964C-12F7-4E2C-B601-498EA113C01C}" destId="{739A5699-E7E8-449A-B8E5-F921A05F0BAF}" srcOrd="0" destOrd="0" presId="urn:microsoft.com/office/officeart/2008/layout/VerticalCurvedList"/>
    <dgm:cxn modelId="{95C9A1CE-B1E0-4B81-88D7-CC4D2A5F6FD0}" type="presParOf" srcId="{80D55EF7-D245-4ABA-8740-1C69339D4FF3}" destId="{FF0C64F2-645B-4409-BA9A-9DC9E77E1D98}" srcOrd="11" destOrd="0" presId="urn:microsoft.com/office/officeart/2008/layout/VerticalCurvedList"/>
    <dgm:cxn modelId="{CA33C396-7C99-439E-A4E8-1CF61F13ADAA}" type="presParOf" srcId="{80D55EF7-D245-4ABA-8740-1C69339D4FF3}" destId="{53BC002C-CD0A-45DD-8560-1FA568301B5C}" srcOrd="12" destOrd="0" presId="urn:microsoft.com/office/officeart/2008/layout/VerticalCurvedList"/>
    <dgm:cxn modelId="{5777017F-1AC9-443C-9D84-BD26E5E11F99}" type="presParOf" srcId="{53BC002C-CD0A-45DD-8560-1FA568301B5C}" destId="{0DE1B746-DE0A-444F-B7AA-22627003CAD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184" cy="495935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909" y="2"/>
            <a:ext cx="2945184" cy="495935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DBFA670-56D8-406D-981F-CB2C35F33C33}" type="datetimeFigureOut">
              <a:rPr lang="ru-RU"/>
              <a:pPr>
                <a:defRPr/>
              </a:pPr>
              <a:t>21.02.2025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3" y="9429119"/>
            <a:ext cx="2945184" cy="495935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909" y="9429119"/>
            <a:ext cx="2945184" cy="495935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3C6E676-8362-4E72-8568-C08C8E58B4B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955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184" cy="495935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909" y="2"/>
            <a:ext cx="2945184" cy="495935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21E5519-DA57-44FE-942F-CC874764502E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293" y="4715352"/>
            <a:ext cx="5439090" cy="4466590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3" y="9429119"/>
            <a:ext cx="2945184" cy="495935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909" y="9429119"/>
            <a:ext cx="2945184" cy="495935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8FBCDBE-E5B2-4BFE-9896-88D1324FF13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2563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49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086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485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6332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1930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58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4758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760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944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5488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06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1372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4951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313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4069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434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13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0244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635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2325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BCDBE-E5B2-4BFE-9896-88D1324FF13B}" type="slidenum">
              <a:rPr lang="ru-RU" smtClean="0"/>
              <a:pPr>
                <a:defRPr/>
              </a:pPr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082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7590D-EF5A-4AD9-B873-1E3F7BD650DA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D6B75-0999-40B5-9EB6-9AFD77EAA05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981E0-0BFC-4BAC-9741-660CC35B32BF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E9A73-6B44-40A2-9BB1-4B7281B34A2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0EE31-417E-4E32-9EE5-E8A933143BF7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FC85F-5363-4C2D-8D05-057FFB397AC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8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2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6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98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8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62024-8AA6-4C40-8CCA-B0C3B6770462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A4A9F-32DD-44EB-8F00-FE5BAC119C5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6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8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8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27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7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1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5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15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CCA56-C61C-483C-AB5B-52EE5F808553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A749A-AF6A-4C02-A8D4-516F3647B46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7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4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7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B97EA-88DA-4592-9D0D-9ED53F896C52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4A692-4068-4A08-85E5-4C8390FBB69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09F350-F8BB-4A22-81F3-8AF550AA5751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D915C-5EAB-45B1-89C4-3695E8E8646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0EF4C-A05A-4200-B662-7931B952EC5D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2C125-BAB8-4B8B-A159-EE680C24A70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B1B5D-7C0A-4597-9B62-53B46B4B864E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10CF1B-4CCC-460F-BFCB-9660C82CB91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A5BE-4EC2-47AC-854E-C52EF77227EF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86F61-C513-4A27-890C-153C980877D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8D28A-2438-4F6C-B793-36956A7D280E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24530-4BFF-413D-A9AE-ED92F33FB5E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3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A794297-D39C-4523-81E3-37A47F5E687C}" type="datetimeFigureOut">
              <a:rPr lang="ru-RU"/>
              <a:pPr>
                <a:defRPr/>
              </a:pPr>
              <a:t>21.02.2025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16766DF-8E7A-4364-BDD6-1A0BCCADF1A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3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27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3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3EDACD7-8FF0-44BE-A618-5D15659AA3EE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21.02.2025</a:t>
            </a:fld>
            <a:endParaRPr lang="ru-RU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73E7C6A-E8F3-4F69-AF75-136273B2D742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491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1.emf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2.pn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5" y="2152469"/>
            <a:ext cx="8424936" cy="231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Государственное автономное профессиональное образовательное учреждение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Свердловской области </a:t>
            </a:r>
            <a:br>
              <a:rPr lang="ru-RU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2800" b="1" dirty="0" err="1">
                <a:latin typeface="Times New Roman" pitchFamily="18" charset="0"/>
                <a:cs typeface="Times New Roman" pitchFamily="18" charset="0"/>
              </a:rPr>
              <a:t>Верхнепышминский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 механико-технологический техникум «Юность»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89992" y="4725144"/>
            <a:ext cx="8854008" cy="1224136"/>
          </a:xfrm>
          <a:prstGeom prst="rect">
            <a:avLst/>
          </a:prstGeom>
          <a:noFill/>
          <a:ln>
            <a:noFill/>
          </a:ln>
          <a:effectLst>
            <a:softEdge rad="76200"/>
          </a:effectLst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sz="1800" i="1" dirty="0">
                <a:ln w="0"/>
                <a:solidFill>
                  <a:srgbClr val="FDCD77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0" indent="0" algn="ctr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sz="1800" i="1" dirty="0" smtClean="0">
                <a:ln w="0"/>
                <a:solidFill>
                  <a:srgbClr val="FDCD77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1800" i="1" dirty="0">
              <a:ln w="0"/>
              <a:solidFill>
                <a:srgbClr val="FDCD7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sz="1800" b="1" i="1" dirty="0" smtClean="0">
                <a:ln w="0"/>
                <a:latin typeface="Times New Roman" pitchFamily="18" charset="0"/>
                <a:cs typeface="Times New Roman" pitchFamily="18" charset="0"/>
              </a:rPr>
              <a:t>Свердловская </a:t>
            </a:r>
            <a:r>
              <a:rPr lang="ru-RU" sz="1800" b="1" i="1" dirty="0">
                <a:ln w="0"/>
                <a:latin typeface="Times New Roman" pitchFamily="18" charset="0"/>
                <a:cs typeface="Times New Roman" pitchFamily="18" charset="0"/>
              </a:rPr>
              <a:t>область, г. Верхняя Пышма, ул. </a:t>
            </a:r>
            <a:r>
              <a:rPr lang="ru-RU" sz="1800" b="1" i="1" dirty="0" err="1">
                <a:ln w="0"/>
                <a:latin typeface="Times New Roman" pitchFamily="18" charset="0"/>
                <a:cs typeface="Times New Roman" pitchFamily="18" charset="0"/>
              </a:rPr>
              <a:t>Кривоусова</a:t>
            </a:r>
            <a:r>
              <a:rPr lang="ru-RU" sz="1800" b="1" i="1" dirty="0">
                <a:ln w="0"/>
                <a:latin typeface="Times New Roman" pitchFamily="18" charset="0"/>
                <a:cs typeface="Times New Roman" pitchFamily="18" charset="0"/>
              </a:rPr>
              <a:t>, д. 53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sz="1800" b="1" i="1" dirty="0" smtClean="0">
                <a:ln w="0"/>
                <a:latin typeface="Times New Roman" pitchFamily="18" charset="0"/>
                <a:cs typeface="Times New Roman" pitchFamily="18" charset="0"/>
              </a:rPr>
              <a:t>Телефон</a:t>
            </a:r>
            <a:r>
              <a:rPr lang="ru-RU" sz="1800" b="1" i="1" dirty="0">
                <a:ln w="0"/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1800" b="1" i="1" dirty="0" smtClean="0">
                <a:ln w="0"/>
                <a:latin typeface="Times New Roman" pitchFamily="18" charset="0"/>
                <a:cs typeface="Times New Roman" pitchFamily="18" charset="0"/>
              </a:rPr>
              <a:t> приемная комиссия 89920295273; 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sz="1800" b="1" i="1" dirty="0">
                <a:ln w="0"/>
                <a:latin typeface="Times New Roman" pitchFamily="18" charset="0"/>
                <a:cs typeface="Times New Roman" pitchFamily="18" charset="0"/>
              </a:rPr>
              <a:t>+</a:t>
            </a:r>
            <a:r>
              <a:rPr lang="ru-RU" sz="1800" b="1" i="1" dirty="0" smtClean="0">
                <a:ln w="0"/>
                <a:latin typeface="Times New Roman" pitchFamily="18" charset="0"/>
                <a:cs typeface="Times New Roman" pitchFamily="18" charset="0"/>
              </a:rPr>
              <a:t>7 </a:t>
            </a:r>
            <a:r>
              <a:rPr lang="ru-RU" sz="1800" b="1" i="1" dirty="0">
                <a:ln w="0"/>
                <a:latin typeface="Times New Roman" pitchFamily="18" charset="0"/>
                <a:cs typeface="Times New Roman" pitchFamily="18" charset="0"/>
              </a:rPr>
              <a:t>(34368) 5–44–86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60648"/>
            <a:ext cx="1530444" cy="12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7692" t="6520" b="4385"/>
          <a:stretch/>
        </p:blipFill>
        <p:spPr bwMode="auto">
          <a:xfrm>
            <a:off x="4283968" y="3789040"/>
            <a:ext cx="4320480" cy="2952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39552" y="404664"/>
            <a:ext cx="4515678" cy="3168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 b="10101"/>
          <a:stretch/>
        </p:blipFill>
        <p:spPr>
          <a:xfrm>
            <a:off x="755576" y="3789040"/>
            <a:ext cx="2873369" cy="2815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4"/>
          <a:stretch/>
        </p:blipFill>
        <p:spPr>
          <a:xfrm>
            <a:off x="5619149" y="379646"/>
            <a:ext cx="2757769" cy="3193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95830" y="1988840"/>
            <a:ext cx="4176464" cy="4608511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АО «Уралэлектромедь» </a:t>
            </a: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г.  В-Пышма, г. Кировград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ОАО «СУЗМ» </a:t>
            </a: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г. Ревда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ОАО «Святогор»  </a:t>
            </a: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г. Красноуральск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АО «Сафьяновская медь»  </a:t>
            </a: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г. Реж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ОАО «Богословское  рудоуправление»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г. Краснотурьинск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ОАО «Малышевское рудоуправление» </a:t>
            </a: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г. Асбест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АО «Уралкабель» </a:t>
            </a: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г. Екатеринбург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ПАО «Надежденский ПЗ» </a:t>
            </a: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г. Серов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АО </a:t>
            </a:r>
            <a:r>
              <a:rPr lang="ru-RU" sz="1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«Сухоложское литье» </a:t>
            </a:r>
            <a:r>
              <a:rPr lang="ru-RU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г. Сухой лог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ОАО «ШААЗ»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Курганская обл. г. Шадринск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МЗ «Электросталь Тюмени» </a:t>
            </a: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г. Тюмень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 sz="1200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79492"/>
            <a:ext cx="4176464" cy="4201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979712" y="188640"/>
            <a:ext cx="5004048" cy="89255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3200" b="1" dirty="0">
                <a:ln w="9525">
                  <a:noFill/>
                  <a:prstDash val="solid"/>
                </a:ln>
                <a:solidFill>
                  <a:schemeClr val="tx1"/>
                </a:solidFill>
                <a:cs typeface="Browallia New" panose="020B0604020202020204" pitchFamily="34" charset="-34"/>
              </a:rPr>
              <a:t>Целевая подготовка </a:t>
            </a:r>
            <a:r>
              <a:rPr lang="ru-RU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rowallia New" panose="020B0604020202020204" pitchFamily="34" charset="-34"/>
              </a:rPr>
              <a:t/>
            </a:r>
            <a:br>
              <a:rPr lang="ru-RU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rowallia New" panose="020B0604020202020204" pitchFamily="34" charset="-34"/>
              </a:rPr>
            </a:br>
            <a:r>
              <a:rPr lang="ru-RU" sz="20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ООО «</a:t>
            </a:r>
            <a:r>
              <a:rPr lang="ru-RU" sz="20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УГМК» </a:t>
            </a:r>
            <a:endParaRPr lang="ru-RU" sz="20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563888" y="1298481"/>
            <a:ext cx="5468520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Расположенность предприятий УГМК 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kern="0" dirty="0">
                <a:solidFill>
                  <a:srgbClr val="002060"/>
                </a:solidFill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в Свердловской области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1286622"/>
            <a:ext cx="2880320" cy="64633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Предприятия</a:t>
            </a:r>
            <a:endParaRPr lang="ru-RU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pic>
        <p:nvPicPr>
          <p:cNvPr id="9" name="Picture 3" descr="D:\РАБОТА\Новый ролик и презентация 2014\Логотип УГМК 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26380" y="78447"/>
            <a:ext cx="8620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984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 descr="D:\РАБОТА\Новый ролик и презентация 2014\Логотип УГМК 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141288"/>
            <a:ext cx="813824" cy="112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Скругленный прямоугольник 1"/>
          <p:cNvSpPr/>
          <p:nvPr/>
        </p:nvSpPr>
        <p:spPr>
          <a:xfrm>
            <a:off x="128140" y="2331004"/>
            <a:ext cx="2629749" cy="1713768"/>
          </a:xfrm>
          <a:prstGeom prst="roundRect">
            <a:avLst/>
          </a:prstGeom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>
            <a:solidFill>
              <a:srgbClr val="D1ED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E1FFFF"/>
                </a:solidFill>
                <a:cs typeface="Browallia New" panose="020B0604020202020204" pitchFamily="34" charset="-34"/>
              </a:rPr>
              <a:t>Целевая подготовка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74" y="888705"/>
            <a:ext cx="1227299" cy="607451"/>
          </a:xfrm>
          <a:prstGeom prst="rect">
            <a:avLst/>
          </a:prstGeom>
          <a:ln>
            <a:noFill/>
          </a:ln>
        </p:spPr>
      </p:pic>
      <p:graphicFrame>
        <p:nvGraphicFramePr>
          <p:cNvPr id="47" name="Схема 46"/>
          <p:cNvGraphicFramePr/>
          <p:nvPr>
            <p:extLst>
              <p:ext uri="{D42A27DB-BD31-4B8C-83A1-F6EECF244321}">
                <p14:modId xmlns:p14="http://schemas.microsoft.com/office/powerpoint/2010/main" val="1506622701"/>
              </p:ext>
            </p:extLst>
          </p:nvPr>
        </p:nvGraphicFramePr>
        <p:xfrm>
          <a:off x="1850528" y="157830"/>
          <a:ext cx="6770262" cy="658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3528" y="1484784"/>
            <a:ext cx="4104456" cy="4824536"/>
          </a:xfrm>
          <a:prstGeom prst="rect">
            <a:avLst/>
          </a:prstGeom>
          <a:solidFill>
            <a:srgbClr val="D1EDFF"/>
          </a:solidFill>
          <a:ln>
            <a:solidFill>
              <a:srgbClr val="D1EDFF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поступить на обучение в техникум на техническую специальность; 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ru-RU" sz="105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обучаться - на «4» и «5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»;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sz="11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быть активным, принимать участие в общественной жизни техникума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sz="11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соблюдать правила внутреннего распорядка в техникуме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sz="11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иметь рекомендацию или направление от предприятия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sz="11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иметь активную профессиональную позицию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sz="11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написать заявление, подтверждающее личное желание стать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целевиком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»;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572000" y="1484784"/>
            <a:ext cx="4145485" cy="4824536"/>
          </a:xfrm>
          <a:prstGeom prst="rect">
            <a:avLst/>
          </a:prstGeom>
          <a:solidFill>
            <a:srgbClr val="D1EDFF"/>
          </a:solidFill>
          <a:ln>
            <a:solidFill>
              <a:srgbClr val="D1EDFF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комиссия по отбору кандидатов на целевое обучение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начинает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работать в апреле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sz="11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утверждается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список кандидатов на целевое обучение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sz="11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предприятие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рассматривает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, утверждает список кандидатов и заключает договор со студентом или с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родителями;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sz="11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предприятия с территорий могут напрямую заключить договора со студентами после зачисления в техникум.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115616" y="275816"/>
            <a:ext cx="6912768" cy="864096"/>
          </a:xfrm>
          <a:prstGeom prst="rect">
            <a:avLst/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n w="9525">
                  <a:noFill/>
                  <a:prstDash val="solid"/>
                </a:ln>
                <a:solidFill>
                  <a:srgbClr val="0000CC"/>
                </a:solidFill>
                <a:latin typeface="Arial Black" panose="020B0A04020102020204" pitchFamily="34" charset="0"/>
              </a:rPr>
              <a:t>Как  стать студентом по целевому обучению Компании </a:t>
            </a:r>
            <a:r>
              <a:rPr lang="ru-RU" sz="2400" b="1" dirty="0" smtClean="0">
                <a:ln w="9525">
                  <a:noFill/>
                  <a:prstDash val="solid"/>
                </a:ln>
                <a:solidFill>
                  <a:srgbClr val="0000CC"/>
                </a:solidFill>
                <a:latin typeface="Arial Black" panose="020B0A04020102020204" pitchFamily="34" charset="0"/>
              </a:rPr>
              <a:t>УГМК ?</a:t>
            </a:r>
            <a:endParaRPr lang="ru-RU" sz="2400" b="1" dirty="0">
              <a:ln w="9525">
                <a:noFill/>
                <a:prstDash val="solid"/>
              </a:ln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3" descr="D:\РАБОТА\Новый ролик и презентация 2014\Логотип УГМК 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2400" y="110964"/>
            <a:ext cx="862012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532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31640" y="937172"/>
            <a:ext cx="7560840" cy="954107"/>
          </a:xfrm>
          <a:prstGeom prst="rect">
            <a:avLst/>
          </a:prstGeom>
          <a:noFill/>
          <a:ln w="28575">
            <a:noFill/>
          </a:ln>
          <a:effectLst>
            <a:glow rad="1016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dirty="0" smtClean="0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18.02.12 Технология </a:t>
            </a:r>
            <a:r>
              <a:rPr lang="ru-RU" sz="2800" b="1" dirty="0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аналитического контроля химических </a:t>
            </a:r>
            <a:r>
              <a:rPr lang="ru-RU" sz="2800" b="1" dirty="0" smtClean="0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соединений </a:t>
            </a:r>
            <a:endParaRPr lang="ru-RU" sz="2800" b="1" dirty="0">
              <a:ln w="0"/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0657" y="289326"/>
            <a:ext cx="6793831" cy="523220"/>
          </a:xfrm>
          <a:prstGeom prst="rect">
            <a:avLst/>
          </a:prstGeom>
          <a:pattFill prst="pct5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Бесплатное обучение, 3 года 10 месяцев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5" y="2030507"/>
            <a:ext cx="3358113" cy="223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584176" cy="134077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5" y="4408477"/>
            <a:ext cx="3361304" cy="2242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35" y="1917746"/>
            <a:ext cx="3123465" cy="207417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2" r="22575"/>
          <a:stretch/>
        </p:blipFill>
        <p:spPr>
          <a:xfrm rot="5400000">
            <a:off x="5463982" y="3879539"/>
            <a:ext cx="2293369" cy="31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747965" y="823348"/>
            <a:ext cx="6928491" cy="523220"/>
          </a:xfrm>
          <a:prstGeom prst="rect">
            <a:avLst/>
          </a:prstGeom>
          <a:noFill/>
          <a:ln w="28575">
            <a:noFill/>
          </a:ln>
          <a:effectLst>
            <a:glow rad="1016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dirty="0" smtClean="0">
                <a:ln w="0">
                  <a:noFill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22.02.08 Металлургическое производство </a:t>
            </a:r>
            <a:endParaRPr lang="ru-RU" sz="2800" b="1" dirty="0">
              <a:ln w="0">
                <a:noFill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26465"/>
          <a:stretch/>
        </p:blipFill>
        <p:spPr bwMode="auto">
          <a:xfrm>
            <a:off x="4715940" y="1484784"/>
            <a:ext cx="4135752" cy="2664296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47596"/>
            <a:ext cx="3888432" cy="4793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6926" r="10625" b="3932"/>
          <a:stretch/>
        </p:blipFill>
        <p:spPr>
          <a:xfrm>
            <a:off x="4715940" y="4148997"/>
            <a:ext cx="4135751" cy="2664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2170657" y="289326"/>
            <a:ext cx="6793831" cy="523220"/>
          </a:xfrm>
          <a:prstGeom prst="rect">
            <a:avLst/>
          </a:prstGeom>
          <a:pattFill prst="pct5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Бесплатное обучение, 3 года 10 месяцев</a:t>
            </a:r>
          </a:p>
        </p:txBody>
      </p:sp>
    </p:spTree>
    <p:extLst>
      <p:ext uri="{BB962C8B-B14F-4D97-AF65-F5344CB8AC3E}">
        <p14:creationId xmlns:p14="http://schemas.microsoft.com/office/powerpoint/2010/main" val="33909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75796" y="972017"/>
            <a:ext cx="7283699" cy="584775"/>
          </a:xfrm>
          <a:prstGeom prst="rect">
            <a:avLst/>
          </a:prstGeom>
          <a:noFill/>
          <a:ln w="28575">
            <a:noFill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15.02.16 Технология </a:t>
            </a:r>
            <a:r>
              <a:rPr lang="ru-RU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машиностроения</a:t>
            </a:r>
          </a:p>
        </p:txBody>
      </p:sp>
      <p:pic>
        <p:nvPicPr>
          <p:cNvPr id="10243" name="Picture 3" descr="D:\РАБОТА\Новый ролик и презентация 2014\материал\станочник6.JPG"/>
          <p:cNvPicPr>
            <a:picLocks noChangeAspect="1" noChangeArrowheads="1"/>
          </p:cNvPicPr>
          <p:nvPr/>
        </p:nvPicPr>
        <p:blipFill rotWithShape="1">
          <a:blip r:embed="rId3" cstate="print">
            <a:extLst/>
          </a:blip>
          <a:srcRect t="8854" r="8164" b="13199"/>
          <a:stretch/>
        </p:blipFill>
        <p:spPr bwMode="auto">
          <a:xfrm>
            <a:off x="5674920" y="1710497"/>
            <a:ext cx="3080616" cy="2654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4" name="Picture 2" descr="F:\25.10.17\DSC0727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3120346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74" y="3933056"/>
            <a:ext cx="3643954" cy="2727273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2170657" y="289326"/>
            <a:ext cx="6793831" cy="523220"/>
          </a:xfrm>
          <a:prstGeom prst="rect">
            <a:avLst/>
          </a:prstGeom>
          <a:pattFill prst="pct5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Бесплатное обучение, 3 года 10 месяцев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59632" y="828001"/>
            <a:ext cx="7467719" cy="584775"/>
          </a:xfrm>
          <a:prstGeom prst="rect">
            <a:avLst/>
          </a:prstGeom>
          <a:noFill/>
          <a:ln w="28575">
            <a:noFill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15.02.19 </a:t>
            </a:r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Сварочное </a:t>
            </a:r>
            <a:r>
              <a:rPr lang="ru-RU" sz="3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производство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8" y="1689922"/>
            <a:ext cx="3566910" cy="267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650" y="1577752"/>
            <a:ext cx="4088347" cy="2715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4" y="4281010"/>
            <a:ext cx="3618529" cy="2412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70657" y="289326"/>
            <a:ext cx="6793831" cy="523220"/>
          </a:xfrm>
          <a:prstGeom prst="rect">
            <a:avLst/>
          </a:prstGeom>
          <a:pattFill prst="pct5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Бесплатное обучение, 3 года 10 месяцев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32"/>
            <a:ext cx="1383912" cy="116443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6172" t="19914" r="32923" b="432"/>
          <a:stretch/>
        </p:blipFill>
        <p:spPr>
          <a:xfrm>
            <a:off x="467544" y="2780928"/>
            <a:ext cx="3392626" cy="3323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23" y="3026558"/>
            <a:ext cx="3776169" cy="2832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299928" y="1436766"/>
            <a:ext cx="8844072" cy="737510"/>
          </a:xfrm>
          <a:prstGeom prst="rect">
            <a:avLst/>
          </a:prstGeom>
          <a:noFill/>
          <a:ln w="28575">
            <a:noFill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ru-RU" sz="2800" dirty="0" smtClean="0">
                <a:ln w="0">
                  <a:noFill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15.02.18 Техническая эксплуатация </a:t>
            </a:r>
            <a:r>
              <a:rPr lang="ru-RU" sz="2800" dirty="0">
                <a:ln w="0">
                  <a:noFill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обслуживание </a:t>
            </a:r>
            <a:r>
              <a:rPr lang="ru-RU" sz="2800" dirty="0" smtClean="0">
                <a:ln w="0">
                  <a:noFill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роботизированного производства (по </a:t>
            </a:r>
            <a:r>
              <a:rPr lang="ru-RU" sz="2800" dirty="0">
                <a:ln w="0">
                  <a:noFill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отраслям)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67040" y="210530"/>
            <a:ext cx="6793831" cy="523220"/>
          </a:xfrm>
          <a:prstGeom prst="rect">
            <a:avLst/>
          </a:prstGeom>
          <a:pattFill prst="pct5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Бесплатное обучение, 3 года 10 месяцев</a:t>
            </a:r>
          </a:p>
        </p:txBody>
      </p:sp>
    </p:spTree>
    <p:extLst>
      <p:ext uri="{BB962C8B-B14F-4D97-AF65-F5344CB8AC3E}">
        <p14:creationId xmlns:p14="http://schemas.microsoft.com/office/powerpoint/2010/main" val="37870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Прямоугольник 1"/>
          <p:cNvSpPr>
            <a:spLocks noChangeArrowheads="1"/>
          </p:cNvSpPr>
          <p:nvPr/>
        </p:nvSpPr>
        <p:spPr bwMode="auto">
          <a:xfrm>
            <a:off x="1162407" y="1268760"/>
            <a:ext cx="7107218" cy="1077218"/>
          </a:xfrm>
          <a:prstGeom prst="rect">
            <a:avLst/>
          </a:prstGeom>
          <a:noFill/>
          <a:ln w="19050">
            <a:noFill/>
            <a:headEnd/>
            <a:tailEnd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09.02.07 Информационные </a:t>
            </a:r>
            <a:r>
              <a:rPr lang="ru-RU" sz="3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системы и </a:t>
            </a:r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программирование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564904"/>
            <a:ext cx="4120952" cy="2748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564904"/>
            <a:ext cx="4142234" cy="2761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794656" y="267944"/>
            <a:ext cx="6793831" cy="523220"/>
          </a:xfrm>
          <a:prstGeom prst="rect">
            <a:avLst/>
          </a:prstGeom>
          <a:pattFill prst="pct5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Платное обучение, 3 года 10 месяцев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08"/>
            <a:ext cx="9144000" cy="6658559"/>
          </a:xfrm>
          <a:prstGeom prst="rect">
            <a:avLst/>
          </a:prstGeom>
        </p:spPr>
      </p:pic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1187624" y="61495"/>
            <a:ext cx="7956376" cy="1477328"/>
          </a:xfrm>
          <a:prstGeom prst="rect">
            <a:avLst/>
          </a:prstGeom>
          <a:noFill/>
          <a:ln w="9525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РЕАЛИЗАЦИЯ</a:t>
            </a:r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СОВМЕСТНОГО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ПРОЕКТА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Правительства Свердловской области и 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УГМК</a:t>
            </a:r>
            <a:endParaRPr lang="en-US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«Подготовка высококвалифицированных </a:t>
            </a:r>
            <a:endParaRPr lang="en-US" b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рабочих </a:t>
            </a:r>
            <a:r>
              <a:rPr lang="ru-RU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для промышленности Свердловской </a:t>
            </a:r>
            <a:r>
              <a:rPr lang="ru-RU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области» </a:t>
            </a:r>
            <a:endParaRPr lang="en-US" b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основе государственно-частного партнерства</a:t>
            </a:r>
          </a:p>
        </p:txBody>
      </p:sp>
      <p:pic>
        <p:nvPicPr>
          <p:cNvPr id="16386" name="Picture 2" descr="D:\РАБОТА\Новый ролик и презентация 2014\Герб Свердловской област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055" y="61697"/>
            <a:ext cx="1396357" cy="991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D:\РАБОТА\Новый ролик и презентация 2014\Логотип УГМК 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45194" y="61495"/>
            <a:ext cx="798048" cy="1105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6"/>
          <a:srcRect t="17480"/>
          <a:stretch/>
        </p:blipFill>
        <p:spPr>
          <a:xfrm>
            <a:off x="4443616" y="1628799"/>
            <a:ext cx="4549068" cy="2814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1565" t="11564" r="7170" b="15193"/>
          <a:stretch/>
        </p:blipFill>
        <p:spPr>
          <a:xfrm>
            <a:off x="323528" y="1716241"/>
            <a:ext cx="4048080" cy="273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://xn----ctb8aecph4fn.xn--p1ai/upload/images/r1ZsFWzCkJQ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17590" r="15184" b="19041"/>
          <a:stretch/>
        </p:blipFill>
        <p:spPr bwMode="auto">
          <a:xfrm>
            <a:off x="2247367" y="3933056"/>
            <a:ext cx="4530293" cy="26696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8555" y="685180"/>
            <a:ext cx="7189909" cy="1113010"/>
          </a:xfrm>
          <a:noFill/>
          <a:ln w="28575">
            <a:noFill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2800" b="1" dirty="0" smtClean="0">
                <a:ln w="0">
                  <a:noFill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43.02.17 Технологии индустрии красоты</a:t>
            </a:r>
            <a:endParaRPr lang="ru-RU" sz="3200" b="1" dirty="0">
              <a:ln w="0">
                <a:noFill/>
              </a:ln>
              <a:solidFill>
                <a:srgbClr val="00206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70" y="1374743"/>
            <a:ext cx="2761417" cy="27614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0" r="1012" b="19151"/>
          <a:stretch/>
        </p:blipFill>
        <p:spPr>
          <a:xfrm>
            <a:off x="194860" y="1535842"/>
            <a:ext cx="4140460" cy="3747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29000" r="10801" b="32151"/>
          <a:stretch/>
        </p:blipFill>
        <p:spPr>
          <a:xfrm>
            <a:off x="4773956" y="4151509"/>
            <a:ext cx="3795194" cy="2553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794656" y="267944"/>
            <a:ext cx="6793831" cy="523220"/>
          </a:xfrm>
          <a:prstGeom prst="rect">
            <a:avLst/>
          </a:prstGeom>
          <a:pattFill prst="pct5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Бесплатное обучение, 2 года 10 месяцев</a:t>
            </a:r>
          </a:p>
        </p:txBody>
      </p:sp>
    </p:spTree>
    <p:extLst>
      <p:ext uri="{BB962C8B-B14F-4D97-AF65-F5344CB8AC3E}">
        <p14:creationId xmlns:p14="http://schemas.microsoft.com/office/powerpoint/2010/main" val="6287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835150" y="260350"/>
            <a:ext cx="5976938" cy="5794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>
                <a:solidFill>
                  <a:srgbClr val="E46C0A"/>
                </a:solidFill>
                <a:latin typeface="Calibri" pitchFamily="34" charset="0"/>
              </a:rPr>
              <a:t> </a:t>
            </a:r>
            <a:endParaRPr lang="ru-RU" sz="3200" b="1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1027" name="Picture 3" descr="F:\25.10.17\15.02.2014\DSC0723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6"/>
          <a:stretch/>
        </p:blipFill>
        <p:spPr bwMode="auto">
          <a:xfrm>
            <a:off x="386080" y="1717972"/>
            <a:ext cx="4022351" cy="2143076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31104" y="972017"/>
            <a:ext cx="7535640" cy="584775"/>
          </a:xfrm>
          <a:prstGeom prst="rect">
            <a:avLst/>
          </a:prstGeom>
          <a:noFill/>
          <a:ln w="28575">
            <a:noFill/>
            <a:headEnd/>
            <a:tailEnd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002060"/>
                </a:solidFill>
                <a:latin typeface="Times New Roman" pitchFamily="18" charset="0"/>
              </a:rPr>
              <a:t>43.02.15 Поварское и кондитерское дело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9"/>
          <a:stretch/>
        </p:blipFill>
        <p:spPr>
          <a:xfrm>
            <a:off x="271857" y="4064870"/>
            <a:ext cx="4245756" cy="2316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9" b="8126"/>
          <a:stretch/>
        </p:blipFill>
        <p:spPr>
          <a:xfrm>
            <a:off x="4626794" y="1916832"/>
            <a:ext cx="3990143" cy="3816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1794656" y="267944"/>
            <a:ext cx="6793831" cy="523220"/>
          </a:xfrm>
          <a:prstGeom prst="rect">
            <a:avLst/>
          </a:prstGeom>
          <a:pattFill prst="pct5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Платное обучение, 3 года 10 месяцев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Прямоугольник 3"/>
          <p:cNvSpPr>
            <a:spLocks noChangeArrowheads="1"/>
          </p:cNvSpPr>
          <p:nvPr/>
        </p:nvSpPr>
        <p:spPr bwMode="auto">
          <a:xfrm>
            <a:off x="1339178" y="865659"/>
            <a:ext cx="7416824" cy="954107"/>
          </a:xfrm>
          <a:prstGeom prst="rect">
            <a:avLst/>
          </a:prstGeom>
          <a:noFill/>
          <a:ln w="28575">
            <a:noFill/>
            <a:headEnd/>
            <a:tailEnd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Times New Roman" pitchFamily="18" charset="0"/>
              </a:rPr>
              <a:t>23.02.07 Техническое </a:t>
            </a:r>
            <a:r>
              <a:rPr lang="ru-RU" sz="2800" b="1" dirty="0">
                <a:solidFill>
                  <a:srgbClr val="002060"/>
                </a:solidFill>
                <a:latin typeface="Times New Roman" pitchFamily="18" charset="0"/>
              </a:rPr>
              <a:t>обслуживание и ремонт </a:t>
            </a:r>
            <a:r>
              <a:rPr lang="ru-RU" sz="2800" b="1" dirty="0" smtClean="0">
                <a:solidFill>
                  <a:srgbClr val="002060"/>
                </a:solidFill>
                <a:latin typeface="Times New Roman" pitchFamily="18" charset="0"/>
              </a:rPr>
              <a:t>автотранспортных средств</a:t>
            </a:r>
            <a:endParaRPr lang="ru-RU" sz="2800" b="1" dirty="0" smtClean="0">
              <a:solidFill>
                <a:srgbClr val="002060"/>
              </a:solidFill>
              <a:latin typeface="Times New Roman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5" y="1897260"/>
            <a:ext cx="2537121" cy="338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74" y="1988246"/>
            <a:ext cx="2538728" cy="338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564904"/>
            <a:ext cx="2700301" cy="36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70657" y="289326"/>
            <a:ext cx="6793831" cy="523220"/>
          </a:xfrm>
          <a:prstGeom prst="rect">
            <a:avLst/>
          </a:prstGeom>
          <a:pattFill prst="pct5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Бесплатное обучение, 3 года 10 месяцев</a:t>
            </a:r>
          </a:p>
        </p:txBody>
      </p:sp>
    </p:spTree>
    <p:extLst>
      <p:ext uri="{BB962C8B-B14F-4D97-AF65-F5344CB8AC3E}">
        <p14:creationId xmlns:p14="http://schemas.microsoft.com/office/powerpoint/2010/main" val="188033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57200" y="2925415"/>
            <a:ext cx="2674640" cy="2833881"/>
          </a:xfrm>
          <a:prstGeom prst="rect">
            <a:avLst/>
          </a:prstGeom>
          <a:solidFill>
            <a:srgbClr val="E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088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Приемная компания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6368" y="1694999"/>
            <a:ext cx="8507288" cy="45259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работы: </a:t>
            </a: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16 июня 2025 года</a:t>
            </a:r>
            <a:r>
              <a:rPr lang="ru-RU" dirty="0" smtClean="0"/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15 августа 2025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3600" dirty="0" smtClean="0"/>
              <a:t>Понедельник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3600" dirty="0" smtClean="0"/>
              <a:t>Вторник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3600" dirty="0" smtClean="0"/>
              <a:t>Среда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3600" dirty="0" smtClean="0"/>
              <a:t>Четверг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3600" dirty="0" smtClean="0"/>
              <a:t>Пятница</a:t>
            </a:r>
            <a:endParaRPr lang="ru-RU" sz="3600" dirty="0"/>
          </a:p>
        </p:txBody>
      </p:sp>
      <p:sp>
        <p:nvSpPr>
          <p:cNvPr id="4" name="Правая фигурная скобка 3"/>
          <p:cNvSpPr/>
          <p:nvPr/>
        </p:nvSpPr>
        <p:spPr>
          <a:xfrm>
            <a:off x="3347864" y="2996952"/>
            <a:ext cx="432048" cy="276234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067944" y="3717268"/>
            <a:ext cx="2448272" cy="1080120"/>
          </a:xfrm>
          <a:prstGeom prst="rect">
            <a:avLst/>
          </a:prstGeom>
          <a:solidFill>
            <a:srgbClr val="E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ln w="0"/>
                <a:solidFill>
                  <a:schemeClr val="tx1"/>
                </a:solidFill>
              </a:rPr>
              <a:t>С 9:00 – 16:00</a:t>
            </a:r>
            <a:endParaRPr lang="ru-RU" sz="24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5913966"/>
            <a:ext cx="666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Субботы-Воскресение - ВЫХОДНОЙ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902911"/>
            <a:ext cx="860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Сайт приемной компании </a:t>
            </a:r>
          </a:p>
          <a:p>
            <a:r>
              <a:rPr lang="en-US" sz="2000" dirty="0" smtClean="0"/>
              <a:t>http</a:t>
            </a:r>
            <a:r>
              <a:rPr lang="en-US" sz="2000" dirty="0"/>
              <a:t>://</a:t>
            </a:r>
            <a:r>
              <a:rPr lang="ru-RU" sz="2000" dirty="0" err="1" smtClean="0"/>
              <a:t>вп-юность.рф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46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24744"/>
            <a:ext cx="3788081" cy="44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7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8026" y="5040492"/>
            <a:ext cx="8304650" cy="792833"/>
          </a:xfrm>
          <a:noFill/>
          <a:ln>
            <a:noFill/>
          </a:ln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dirty="0" smtClean="0">
                <a:ln w="17780" cmpd="sng">
                  <a:solidFill>
                    <a:srgbClr val="002060"/>
                  </a:solidFill>
                  <a:prstDash val="solid"/>
                  <a:miter lim="800000"/>
                </a:ln>
                <a:solidFill>
                  <a:srgbClr val="00206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Добро пожаловать в «ЮНОСТЬ»!</a:t>
            </a:r>
            <a:endParaRPr lang="ru-RU" sz="3600" b="1" dirty="0">
              <a:ln w="17780" cmpd="sng">
                <a:solidFill>
                  <a:srgbClr val="002060"/>
                </a:solidFill>
                <a:prstDash val="solid"/>
                <a:miter lim="800000"/>
              </a:ln>
              <a:solidFill>
                <a:srgbClr val="002060"/>
              </a:solidFill>
              <a:latin typeface="Cambria Math" pitchFamily="18" charset="0"/>
              <a:ea typeface="Cambria Math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7" b="11775"/>
          <a:stretch/>
        </p:blipFill>
        <p:spPr>
          <a:xfrm>
            <a:off x="678026" y="764704"/>
            <a:ext cx="789517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2411760" y="2060848"/>
            <a:ext cx="4320480" cy="2304256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>
                <a:alpha val="90000"/>
              </a:srgb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 </a:t>
            </a:r>
            <a:r>
              <a:rPr lang="ru-RU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в </a:t>
            </a:r>
            <a:r>
              <a:rPr lang="ru-RU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ГАПОУ </a:t>
            </a:r>
            <a:r>
              <a:rPr lang="ru-RU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 "Верхнепышминский </a:t>
            </a:r>
            <a:r>
              <a:rPr lang="ru-RU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механико</a:t>
            </a:r>
            <a:r>
              <a:rPr lang="ru-RU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технологический техникум </a:t>
            </a:r>
            <a:r>
              <a:rPr lang="ru-RU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«Юность</a:t>
            </a:r>
            <a:r>
              <a:rPr lang="ru-RU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69521" y="2420888"/>
            <a:ext cx="1768119" cy="1205940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>
                <a:alpha val="90000"/>
              </a:srgb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Бесплатное обучение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533621" y="440527"/>
            <a:ext cx="2232248" cy="1008392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>
                <a:alpha val="90000"/>
              </a:srgb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Прием без вступительных экзаменов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01597" y="395287"/>
            <a:ext cx="2262426" cy="1045439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>
                <a:alpha val="90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Стипендия на всех профилях обучения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334200" y="332655"/>
            <a:ext cx="2475600" cy="1224136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>
                <a:alpha val="90000"/>
              </a:srgb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Губернаторская стипендия – отличникам учёбы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7092280" y="2478669"/>
            <a:ext cx="1673589" cy="1252589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>
                <a:alpha val="90000"/>
              </a:srgb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Отсрочка от армии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012160" y="4759010"/>
            <a:ext cx="2880320" cy="1445138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>
                <a:alpha val="90000"/>
              </a:srgb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Производственная практика на рабочих местах предприятий города и области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283601" y="4756170"/>
            <a:ext cx="2377896" cy="1424417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>
                <a:alpha val="90000"/>
              </a:srgb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Целевое обучение на технических профилях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987824" y="4759010"/>
            <a:ext cx="2821976" cy="1447978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>
                <a:alpha val="90000"/>
              </a:srgb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 обучения по сокращенной   программе в ВУЗах</a:t>
            </a:r>
          </a:p>
        </p:txBody>
      </p:sp>
      <p:cxnSp>
        <p:nvCxnSpPr>
          <p:cNvPr id="21" name="Прямая со стрелкой 20"/>
          <p:cNvCxnSpPr>
            <a:endCxn id="15" idx="2"/>
          </p:cNvCxnSpPr>
          <p:nvPr/>
        </p:nvCxnSpPr>
        <p:spPr>
          <a:xfrm flipH="1" flipV="1">
            <a:off x="1532810" y="1440726"/>
            <a:ext cx="1022966" cy="692131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 flipV="1">
            <a:off x="2037640" y="3093745"/>
            <a:ext cx="406362" cy="1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4398812" y="4367944"/>
            <a:ext cx="0" cy="391066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6732240" y="3104963"/>
            <a:ext cx="360040" cy="1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19" idx="0"/>
          </p:cNvCxnSpPr>
          <p:nvPr/>
        </p:nvCxnSpPr>
        <p:spPr>
          <a:xfrm flipH="1">
            <a:off x="1472549" y="4221088"/>
            <a:ext cx="1011219" cy="535082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14" idx="2"/>
          </p:cNvCxnSpPr>
          <p:nvPr/>
        </p:nvCxnSpPr>
        <p:spPr>
          <a:xfrm flipV="1">
            <a:off x="6535465" y="1448919"/>
            <a:ext cx="1114280" cy="677886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V="1">
            <a:off x="4572000" y="1538858"/>
            <a:ext cx="0" cy="504058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>
            <a:off x="6659628" y="4221088"/>
            <a:ext cx="792088" cy="535082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66844" y="2685042"/>
            <a:ext cx="2713268" cy="671949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Набор - </a:t>
            </a:r>
            <a:r>
              <a:rPr lang="ru-RU" b="1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2025</a:t>
            </a:r>
            <a:endParaRPr lang="ru-RU" b="1" dirty="0">
              <a:ln w="10160">
                <a:noFill/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343595" y="369878"/>
            <a:ext cx="5340684" cy="769441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4400" b="1" dirty="0" smtClean="0">
                <a:ln w="0"/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Профессионалитет</a:t>
            </a:r>
            <a:endParaRPr lang="ru-RU" sz="40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sp>
        <p:nvSpPr>
          <p:cNvPr id="6" name="Блок-схема: знак завершения 5"/>
          <p:cNvSpPr/>
          <p:nvPr/>
        </p:nvSpPr>
        <p:spPr>
          <a:xfrm>
            <a:off x="869033" y="3206759"/>
            <a:ext cx="7200000" cy="1019486"/>
          </a:xfrm>
          <a:prstGeom prst="flowChartTerminator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ru-RU" sz="2400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Сварочное производство</a:t>
            </a:r>
            <a:endParaRPr lang="ru-RU" sz="2400" b="1" dirty="0">
              <a:ln w="10160">
                <a:noFill/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Блок-схема: знак завершения 6"/>
          <p:cNvSpPr/>
          <p:nvPr/>
        </p:nvSpPr>
        <p:spPr>
          <a:xfrm>
            <a:off x="869033" y="5517232"/>
            <a:ext cx="7200000" cy="1019486"/>
          </a:xfrm>
          <a:prstGeom prst="flowChartTerminator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ru-RU" sz="2400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Технология аналитического контроля химических соединений</a:t>
            </a:r>
            <a:endParaRPr lang="ru-RU" sz="2400" dirty="0">
              <a:ln w="10160">
                <a:noFill/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Блок-схема: знак завершения 8"/>
          <p:cNvSpPr/>
          <p:nvPr/>
        </p:nvSpPr>
        <p:spPr>
          <a:xfrm>
            <a:off x="869033" y="4361995"/>
            <a:ext cx="7200000" cy="1019486"/>
          </a:xfrm>
          <a:prstGeom prst="flowChartTerminator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rgbClr val="0066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ru-RU" sz="2400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Металлургическое производство </a:t>
            </a:r>
            <a:endParaRPr lang="ru-RU" sz="2400" b="1" dirty="0" smtClean="0">
              <a:ln w="10160">
                <a:noFill/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lvl="0" algn="ctr"/>
            <a:r>
              <a:rPr lang="ru-RU" sz="2400" b="1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(</a:t>
            </a:r>
            <a:r>
              <a:rPr lang="ru-RU" sz="2400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по видам производства)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6073" y="1484714"/>
            <a:ext cx="90979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n w="10160">
                  <a:noFill/>
                  <a:prstDash val="solid"/>
                </a:ln>
                <a:solidFill>
                  <a:srgbClr val="0000C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Профессионалитет - это образовательная программа в техникуме, которая позволит студенту стать высококвалифицированным специалистом на ведущем предприятии </a:t>
            </a:r>
            <a:r>
              <a:rPr lang="ru-RU" sz="2000" b="1" dirty="0" smtClean="0">
                <a:ln w="10160">
                  <a:noFill/>
                  <a:prstDash val="solid"/>
                </a:ln>
                <a:solidFill>
                  <a:srgbClr val="0000C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региона</a:t>
            </a:r>
          </a:p>
          <a:p>
            <a:pPr algn="ctr"/>
            <a:r>
              <a:rPr lang="ru-RU" sz="2000" b="1" dirty="0" smtClean="0">
                <a:ln w="10160">
                  <a:noFill/>
                  <a:prstDash val="solid"/>
                </a:ln>
                <a:solidFill>
                  <a:srgbClr val="0000C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n w="10160">
                  <a:noFill/>
                  <a:prstDash val="solid"/>
                </a:ln>
                <a:solidFill>
                  <a:srgbClr val="0000C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к</a:t>
            </a:r>
            <a:r>
              <a:rPr lang="ru-RU" sz="2000" b="1" dirty="0" smtClean="0">
                <a:ln w="10160">
                  <a:noFill/>
                  <a:prstDash val="solid"/>
                </a:ln>
                <a:solidFill>
                  <a:srgbClr val="0000C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ластер «металлургия»</a:t>
            </a:r>
            <a:endParaRPr lang="ru-RU" sz="2000" b="1" dirty="0">
              <a:ln w="10160">
                <a:noFill/>
                <a:prstDash val="solid"/>
              </a:ln>
              <a:solidFill>
                <a:srgbClr val="0000CC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5239"/>
            <a:ext cx="1417158" cy="12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07704" y="369878"/>
            <a:ext cx="6776575" cy="769441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4400" b="1" dirty="0">
                <a:ln w="0"/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Целевое обучение</a:t>
            </a:r>
            <a:endParaRPr lang="ru-RU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4668759" y="2999932"/>
            <a:ext cx="4320000" cy="720000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ru-RU" sz="1600" b="1" dirty="0" smtClean="0">
                <a:ln w="10160">
                  <a:noFill/>
                  <a:prstDash val="solid"/>
                </a:ln>
                <a:solidFill>
                  <a:srgbClr val="0000C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Шаг 1</a:t>
            </a:r>
          </a:p>
          <a:p>
            <a:pPr lvl="0" algn="ctr"/>
            <a:r>
              <a:rPr lang="ru-RU" sz="1600" b="1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Определиться </a:t>
            </a:r>
            <a:r>
              <a:rPr lang="ru-RU" sz="1600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выбором </a:t>
            </a:r>
            <a:r>
              <a:rPr lang="ru-RU" sz="1600" b="1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организации</a:t>
            </a:r>
            <a:endParaRPr lang="ru-RU" sz="1600" b="1" dirty="0">
              <a:ln w="10160">
                <a:noFill/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6073" y="1316249"/>
            <a:ext cx="9097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Целевое обучение (ЦО) — это форма получения образования, при которой абитуриент еще до поступления в образовательное учреждение </a:t>
            </a:r>
            <a:r>
              <a:rPr lang="ru-RU" sz="2000" b="1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заключает </a:t>
            </a:r>
            <a:r>
              <a:rPr lang="ru-RU" sz="2000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договор с работодателем.</a:t>
            </a:r>
          </a:p>
          <a:p>
            <a:pPr algn="ctr"/>
            <a:endParaRPr lang="ru-RU" b="1" dirty="0">
              <a:ln w="10160">
                <a:noFill/>
                <a:prstDash val="solid"/>
              </a:ln>
              <a:solidFill>
                <a:srgbClr val="002060"/>
              </a:solidFill>
              <a:latin typeface="Bookman Old Style"/>
              <a:ea typeface="Times New Roman"/>
              <a:cs typeface="Times New Roman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668759" y="3923221"/>
            <a:ext cx="4320000" cy="720000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ru-RU" sz="1600" b="1" dirty="0" smtClean="0">
                <a:ln w="10160">
                  <a:noFill/>
                  <a:prstDash val="solid"/>
                </a:ln>
                <a:solidFill>
                  <a:srgbClr val="0000C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Шаг 2</a:t>
            </a:r>
          </a:p>
          <a:p>
            <a:pPr lvl="0" algn="ctr"/>
            <a:r>
              <a:rPr lang="ru-RU" sz="1600" b="1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Подать заявку </a:t>
            </a:r>
            <a:r>
              <a:rPr lang="ru-RU" sz="1600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платформе «Работа в России».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244583" y="2271679"/>
            <a:ext cx="3168352" cy="58477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b="1" dirty="0" smtClean="0">
                <a:ln w="0"/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Абитуриент</a:t>
            </a:r>
            <a:endParaRPr lang="ru-RU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34871" y="2271679"/>
            <a:ext cx="3168352" cy="58477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b="1" dirty="0" smtClean="0">
                <a:ln w="0"/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Работодатель</a:t>
            </a:r>
            <a:endParaRPr lang="ru-RU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668759" y="4842916"/>
            <a:ext cx="4320000" cy="720000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ru-RU" sz="1600" b="1" dirty="0" smtClean="0">
                <a:ln w="10160">
                  <a:noFill/>
                  <a:prstDash val="solid"/>
                </a:ln>
                <a:solidFill>
                  <a:srgbClr val="0000C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Шаг 3</a:t>
            </a:r>
          </a:p>
          <a:p>
            <a:pPr lvl="0" algn="ctr"/>
            <a:r>
              <a:rPr lang="ru-RU" sz="1600" b="1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Самостоятельно заключить </a:t>
            </a:r>
            <a:r>
              <a:rPr lang="ru-RU" sz="1600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заказчиком договор о целевом </a:t>
            </a:r>
            <a:r>
              <a:rPr lang="ru-RU" sz="1600" b="1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обучении</a:t>
            </a:r>
            <a:endParaRPr lang="ru-RU" sz="1600" b="1" dirty="0">
              <a:ln w="10160">
                <a:noFill/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668759" y="5814058"/>
            <a:ext cx="44456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 "ЦЕЛЕВОЕ ОБУЧЕНИЕ" ЗАРАБОТАЕТ НА ПОРТАЛЕ "РАБОТА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РОССИИ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В МАЕ 2024 ГОДА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179512" y="2999971"/>
            <a:ext cx="4320000" cy="944074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ru-RU" sz="1400" b="1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Размещает </a:t>
            </a:r>
            <a:r>
              <a:rPr lang="ru-RU" sz="1400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Единой цифровой платформе в сфере занятости и трудовых отношений «Работа в России» предложения о заключении договора </a:t>
            </a:r>
            <a:r>
              <a:rPr lang="ru-RU" sz="1400" b="1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</a:t>
            </a:r>
            <a:r>
              <a:rPr lang="ru-RU" sz="1400" b="1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целевом </a:t>
            </a:r>
            <a:r>
              <a:rPr lang="ru-RU" sz="1400" b="1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обучении</a:t>
            </a:r>
            <a:endParaRPr lang="ru-RU" sz="1400" b="1" dirty="0">
              <a:ln w="10160">
                <a:noFill/>
                <a:prstDash val="solid"/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63873" y="4037623"/>
            <a:ext cx="4491912" cy="2717337"/>
          </a:xfrm>
          <a:prstGeom prst="roundRect">
            <a:avLst/>
          </a:prstGeom>
          <a:pattFill prst="lgGrid">
            <a:fgClr>
              <a:srgbClr val="D1EDFF"/>
            </a:fgClr>
            <a:bgClr>
              <a:schemeClr val="bg1"/>
            </a:bgClr>
          </a:pattFill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Сведения </a:t>
            </a:r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трудовой деятельности в соответствии с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получаемой квалификацией</a:t>
            </a:r>
          </a:p>
          <a:p>
            <a:pPr lvl="0"/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Сведения </a:t>
            </a:r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 организациях, осуществляющих образовательную деятельность,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которых </a:t>
            </a:r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должно быть организовано целевое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3</a:t>
            </a:r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Сведения </a:t>
            </a:r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мерах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поддержки</a:t>
            </a:r>
          </a:p>
          <a:p>
            <a:pPr lvl="0"/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Сведения </a:t>
            </a:r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требованиях, которые предъявляются заказчиком целевого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к гражданам</a:t>
            </a:r>
          </a:p>
          <a:p>
            <a:pPr lvl="0"/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Сведения </a:t>
            </a:r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требованиях к успеваемости гражданина, с которым будет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 договор </a:t>
            </a:r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целевом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обучении</a:t>
            </a:r>
          </a:p>
          <a:p>
            <a:pPr lvl="0"/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Контакты </a:t>
            </a:r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лиц, определенных заказчиком целевого обучения ответственными </a:t>
            </a:r>
            <a:r>
              <a:rPr lang="ru-RU" sz="1200" dirty="0" smtClean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организацию </a:t>
            </a:r>
            <a:r>
              <a:rPr lang="ru-RU" sz="1200" dirty="0">
                <a:ln w="10160">
                  <a:noFill/>
                  <a:prstDash val="solid"/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заключения договоров о целевом обучении.</a:t>
            </a:r>
          </a:p>
        </p:txBody>
      </p:sp>
    </p:spTree>
    <p:extLst>
      <p:ext uri="{BB962C8B-B14F-4D97-AF65-F5344CB8AC3E}">
        <p14:creationId xmlns:p14="http://schemas.microsoft.com/office/powerpoint/2010/main" val="22754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23728" y="111878"/>
            <a:ext cx="6624736" cy="129266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n w="0"/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лаборатории, мастерские и учебные </a:t>
            </a:r>
            <a:r>
              <a:rPr lang="ru-RU" sz="2400" b="1" dirty="0" smtClean="0">
                <a:ln w="0"/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кабинеты.</a:t>
            </a:r>
            <a:endParaRPr lang="ru-RU" sz="2400" b="1" dirty="0">
              <a:ln w="0"/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000" dirty="0">
              <a:ln w="0"/>
              <a:solidFill>
                <a:srgbClr val="0000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 1 – ул. </a:t>
            </a:r>
            <a:r>
              <a:rPr lang="ru-RU" sz="20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Кривоусова</a:t>
            </a:r>
            <a:r>
              <a:rPr lang="ru-RU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53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932040" y="1525853"/>
            <a:ext cx="3528394" cy="234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25853"/>
            <a:ext cx="3456384" cy="2362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1" y="4133519"/>
            <a:ext cx="3530827" cy="237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33519"/>
            <a:ext cx="3528394" cy="2452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Заголовок 1"/>
          <p:cNvSpPr>
            <a:spLocks noGrp="1"/>
          </p:cNvSpPr>
          <p:nvPr>
            <p:ph type="title"/>
          </p:nvPr>
        </p:nvSpPr>
        <p:spPr>
          <a:xfrm>
            <a:off x="494177" y="198873"/>
            <a:ext cx="8229600" cy="1190373"/>
          </a:xfrm>
          <a:noFill/>
          <a:ln w="2857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ru-RU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лаборатории, мастерские и учебные </a:t>
            </a:r>
            <a:r>
              <a:rPr lang="ru-RU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кабинеты </a:t>
            </a:r>
            <a:br>
              <a:rPr lang="ru-RU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 </a:t>
            </a:r>
            <a:r>
              <a:rPr lang="ru-RU" sz="24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№ 2 ул. Лесная, 1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26" y="1623984"/>
            <a:ext cx="3493366" cy="2453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2"/>
          <a:stretch/>
        </p:blipFill>
        <p:spPr>
          <a:xfrm>
            <a:off x="634462" y="4353949"/>
            <a:ext cx="3462358" cy="2374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1" r="11061"/>
          <a:stretch/>
        </p:blipFill>
        <p:spPr>
          <a:xfrm>
            <a:off x="4523490" y="4293096"/>
            <a:ext cx="3694447" cy="2435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2" y="1532232"/>
            <a:ext cx="3581917" cy="2686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9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" y="116631"/>
            <a:ext cx="1478291" cy="1251157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763687" y="152570"/>
            <a:ext cx="7075013" cy="1215218"/>
          </a:xfrm>
          <a:noFill/>
          <a:ln w="28575">
            <a:noFill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chemeClr val="bg1">
                <a:alpha val="31000"/>
              </a:scheme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ru-RU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 по </a:t>
            </a:r>
            <a:r>
              <a:rPr lang="ru-RU" sz="2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подготовке и проведению демонстрационного </a:t>
            </a:r>
            <a:r>
              <a:rPr lang="ru-RU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экзамена</a:t>
            </a:r>
            <a:endParaRPr lang="ru-RU" sz="2800" dirty="0" smtClean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397220"/>
            <a:ext cx="3744416" cy="2489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11" y="1412776"/>
            <a:ext cx="3763982" cy="2502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109616"/>
            <a:ext cx="3741556" cy="2487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109616"/>
            <a:ext cx="3813899" cy="253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Заголовок 1"/>
          <p:cNvSpPr>
            <a:spLocks noGrp="1"/>
          </p:cNvSpPr>
          <p:nvPr>
            <p:ph type="title"/>
          </p:nvPr>
        </p:nvSpPr>
        <p:spPr>
          <a:xfrm>
            <a:off x="1956538" y="403949"/>
            <a:ext cx="6383052" cy="634082"/>
          </a:xfrm>
          <a:noFill/>
          <a:ln w="1905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ru-RU" sz="32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Лаборатории и </a:t>
            </a:r>
            <a:r>
              <a:rPr lang="ru-RU" sz="32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мастерские</a:t>
            </a:r>
            <a:endParaRPr lang="ru-RU" sz="3200" b="1" dirty="0" smtClean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51" y="4058328"/>
            <a:ext cx="3929587" cy="261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16832"/>
            <a:ext cx="3384376" cy="4512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601"/>
            <a:ext cx="1379043" cy="11671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57" y="1540045"/>
            <a:ext cx="3941294" cy="2216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8982</TotalTime>
  <Words>748</Words>
  <Application>Microsoft Office PowerPoint</Application>
  <PresentationFormat>Экран (4:3)</PresentationFormat>
  <Paragraphs>149</Paragraphs>
  <Slides>25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25</vt:i4>
      </vt:variant>
    </vt:vector>
  </HeadingPairs>
  <TitlesOfParts>
    <vt:vector size="36" baseType="lpstr">
      <vt:lpstr>Batang</vt:lpstr>
      <vt:lpstr>Arial</vt:lpstr>
      <vt:lpstr>Arial Black</vt:lpstr>
      <vt:lpstr>Bookman Old Style</vt:lpstr>
      <vt:lpstr>Browallia New</vt:lpstr>
      <vt:lpstr>Calibri</vt:lpstr>
      <vt:lpstr>Cambria Math</vt:lpstr>
      <vt:lpstr>Times New Roman</vt:lpstr>
      <vt:lpstr>Тема Office</vt:lpstr>
      <vt:lpstr>1_Тема Office</vt:lpstr>
      <vt:lpstr>7_Тема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Современные лаборатории, мастерские и учебные кабинеты  Площадка № 2 ул. Лесная, 1</vt:lpstr>
      <vt:lpstr>Центр по подготовке и проведению демонстрационного экзамена</vt:lpstr>
      <vt:lpstr>Лаборатории и мастерские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43.02.17 Технологии индустрии красоты</vt:lpstr>
      <vt:lpstr>Презентация PowerPoint</vt:lpstr>
      <vt:lpstr>Презентация PowerPoint</vt:lpstr>
      <vt:lpstr>Приемная компания</vt:lpstr>
      <vt:lpstr>Презентация PowerPoint</vt:lpstr>
      <vt:lpstr>Добро пожаловать в «ЮНОСТЬ»!</vt:lpstr>
    </vt:vector>
  </TitlesOfParts>
  <Company>Reanimator Extreme Edition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1</cp:lastModifiedBy>
  <cp:revision>567</cp:revision>
  <cp:lastPrinted>2021-10-19T10:02:36Z</cp:lastPrinted>
  <dcterms:created xsi:type="dcterms:W3CDTF">2013-09-27T10:35:36Z</dcterms:created>
  <dcterms:modified xsi:type="dcterms:W3CDTF">2025-02-21T08:32:04Z</dcterms:modified>
</cp:coreProperties>
</file>